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567" r:id="rId3"/>
    <p:sldId id="570" r:id="rId4"/>
    <p:sldId id="585" r:id="rId5"/>
    <p:sldId id="578" r:id="rId6"/>
    <p:sldId id="587" r:id="rId7"/>
    <p:sldId id="586" r:id="rId8"/>
    <p:sldId id="588" r:id="rId9"/>
    <p:sldId id="589" r:id="rId10"/>
    <p:sldId id="576" r:id="rId11"/>
    <p:sldId id="305" r:id="rId12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9040C"/>
    <a:srgbClr val="FFFF99"/>
    <a:srgbClr val="FF9966"/>
    <a:srgbClr val="008000"/>
    <a:srgbClr val="003300"/>
    <a:srgbClr val="0000FF"/>
    <a:srgbClr val="CC0066"/>
    <a:srgbClr val="27594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2023/5/22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9.emf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14.em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18.emf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9" Type="http://schemas.microsoft.com/office/2007/relationships/media" Target="../media/media20.wav"/><Relationship Id="rId21" Type="http://schemas.microsoft.com/office/2007/relationships/media" Target="../media/media11.wav"/><Relationship Id="rId34" Type="http://schemas.openxmlformats.org/officeDocument/2006/relationships/audio" Target="../media/media17.wav"/><Relationship Id="rId42" Type="http://schemas.openxmlformats.org/officeDocument/2006/relationships/image" Target="../media/image22.png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29" Type="http://schemas.microsoft.com/office/2007/relationships/media" Target="../media/media15.wav"/><Relationship Id="rId41" Type="http://schemas.openxmlformats.org/officeDocument/2006/relationships/slideLayout" Target="../slideLayouts/slideLayout2.xml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audio" Target="../media/media16.wav"/><Relationship Id="rId37" Type="http://schemas.microsoft.com/office/2007/relationships/media" Target="../media/media19.wav"/><Relationship Id="rId40" Type="http://schemas.openxmlformats.org/officeDocument/2006/relationships/audio" Target="../media/media20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36" Type="http://schemas.openxmlformats.org/officeDocument/2006/relationships/audio" Target="../media/media18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microsoft.com/office/2007/relationships/media" Target="../media/media16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35" Type="http://schemas.microsoft.com/office/2007/relationships/media" Target="../media/media18.wav"/><Relationship Id="rId8" Type="http://schemas.openxmlformats.org/officeDocument/2006/relationships/audio" Target="../media/media4.wav"/><Relationship Id="rId3" Type="http://schemas.microsoft.com/office/2007/relationships/media" Target="../media/media2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microsoft.com/office/2007/relationships/media" Target="../media/media17.wav"/><Relationship Id="rId38" Type="http://schemas.openxmlformats.org/officeDocument/2006/relationships/audio" Target="../media/media19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5752359" cy="3828838"/>
          </a:xfrm>
        </p:spPr>
        <p:txBody>
          <a:bodyPr/>
          <a:lstStyle/>
          <a:p>
            <a:r>
              <a:rPr lang="en-US" altLang="zh-TW" sz="4000"/>
              <a:t>CTF model for long reverberation</a:t>
            </a:r>
            <a:br>
              <a:rPr lang="zh-TW" altLang="en-US" sz="32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2022. 05. 17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1"/>
            <a:ext cx="7123429" cy="633276"/>
          </a:xfrm>
        </p:spPr>
        <p:txBody>
          <a:bodyPr/>
          <a:lstStyle/>
          <a:p>
            <a:r>
              <a:rPr lang="en-US" altLang="zh-TW" sz="2800"/>
              <a:t>Future work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4F7B7EC2-0840-478F-8486-BE7687BE9885}"/>
              </a:ext>
            </a:extLst>
          </p:cNvPr>
          <p:cNvSpPr txBox="1">
            <a:spLocks/>
          </p:cNvSpPr>
          <p:nvPr/>
        </p:nvSpPr>
        <p:spPr>
          <a:xfrm>
            <a:off x="711200" y="1271577"/>
            <a:ext cx="9401473" cy="501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b="0">
                <a:solidFill>
                  <a:srgbClr val="000000"/>
                </a:solidFill>
                <a:cs typeface="Times New Roman" panose="02020603050405020304" pitchFamily="18" charset="0"/>
              </a:rPr>
              <a:t>multiple-input/output inverse theorem (MINT) 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Blind system ID 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→ </a:t>
            </a:r>
            <a:r>
              <a:rPr lang="en-US" altLang="zh-TW" sz="1800" b="0" i="0" u="none" strike="noStrike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Benesty’s</a:t>
            </a:r>
            <a:r>
              <a:rPr lang="en-US" altLang="zh-TW" sz="1800" b="0" i="0" u="none" strike="noStrike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approaches</a:t>
            </a:r>
            <a:endParaRPr lang="en-US" altLang="zh-TW" sz="2000" b="0">
              <a:cs typeface="Times New Roman" panose="02020603050405020304" pitchFamily="18" charset="0"/>
            </a:endParaRPr>
          </a:p>
          <a:p>
            <a:endParaRPr lang="en-US" altLang="zh-TW" sz="2000" b="0">
              <a:cs typeface="Times New Roman" panose="02020603050405020304" pitchFamily="18" charset="0"/>
            </a:endParaRPr>
          </a:p>
          <a:p>
            <a:endParaRPr lang="en-US" altLang="zh-TW" sz="20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93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A6947E8-32EA-4795-BCB2-FE4677981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03" y="1167856"/>
            <a:ext cx="4990792" cy="4964291"/>
          </a:xfrm>
          <a:prstGeom prst="ellipse">
            <a:avLst/>
          </a:prstGeom>
          <a:ln w="111125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Specify parameter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ATF estimation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Source prediction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Conclusion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Future work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 = 0.2s 0.4s 0.6s </a:t>
                </a:r>
                <a:endParaRPr lang="zh-TW" altLang="en-US" b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487FAD84-27B0-4FA0-AA0E-D803B94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84" y="3005138"/>
            <a:ext cx="4726592" cy="3544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6C518E-A320-4D43-8FF0-74630470143D}"/>
              </a:ext>
            </a:extLst>
          </p:cNvPr>
          <p:cNvSpPr txBox="1"/>
          <p:nvPr/>
        </p:nvSpPr>
        <p:spPr>
          <a:xfrm>
            <a:off x="6149443" y="3722432"/>
            <a:ext cx="240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First microphone location [1, 1.5, 1]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B99D96-038C-4DC3-A1AD-249A3707F9B3}"/>
              </a:ext>
            </a:extLst>
          </p:cNvPr>
          <p:cNvSpPr txBox="1"/>
          <p:nvPr/>
        </p:nvSpPr>
        <p:spPr>
          <a:xfrm>
            <a:off x="7640883" y="4990259"/>
            <a:ext cx="20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[2, 2.6, 1]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DB445B70-4E06-4AC5-AC8D-93F92D0CFF3A}"/>
              </a:ext>
            </a:extLst>
          </p:cNvPr>
          <p:cNvCxnSpPr>
            <a:cxnSpLocks/>
          </p:cNvCxnSpPr>
          <p:nvPr/>
        </p:nvCxnSpPr>
        <p:spPr>
          <a:xfrm rot="5400000">
            <a:off x="6642350" y="4216548"/>
            <a:ext cx="714414" cy="2767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9E63CC21-CC41-45F7-9153-A6CA8CDF910A}"/>
              </a:ext>
            </a:extLst>
          </p:cNvPr>
          <p:cNvCxnSpPr>
            <a:cxnSpLocks/>
          </p:cNvCxnSpPr>
          <p:nvPr/>
        </p:nvCxnSpPr>
        <p:spPr>
          <a:xfrm rot="10800000">
            <a:off x="7640884" y="4823922"/>
            <a:ext cx="703883" cy="242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8385C-DF01-4604-B979-0EDA611CA708}"/>
              </a:ext>
            </a:extLst>
          </p:cNvPr>
          <p:cNvSpPr txBox="1"/>
          <p:nvPr/>
        </p:nvSpPr>
        <p:spPr>
          <a:xfrm>
            <a:off x="6590612" y="6209488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1DE3DD-71C1-4CA6-97AB-2059082EFC6F}"/>
              </a:ext>
            </a:extLst>
          </p:cNvPr>
          <p:cNvSpPr txBox="1"/>
          <p:nvPr/>
        </p:nvSpPr>
        <p:spPr>
          <a:xfrm>
            <a:off x="8391777" y="6273083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6m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BF2BF-3359-4806-A3FA-5BF1BBD57873}"/>
              </a:ext>
            </a:extLst>
          </p:cNvPr>
          <p:cNvSpPr txBox="1"/>
          <p:nvPr/>
        </p:nvSpPr>
        <p:spPr>
          <a:xfrm>
            <a:off x="5196044" y="4434953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2.5m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ABD4B-FD61-48ED-9DD9-A3E9D8B272CF}"/>
              </a:ext>
            </a:extLst>
          </p:cNvPr>
          <p:cNvSpPr txBox="1"/>
          <p:nvPr/>
        </p:nvSpPr>
        <p:spPr>
          <a:xfrm>
            <a:off x="5573634" y="512875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63" y="83830"/>
            <a:ext cx="9460622" cy="633276"/>
          </a:xfrm>
        </p:spPr>
        <p:txBody>
          <a:bodyPr/>
          <a:lstStyle/>
          <a:p>
            <a:r>
              <a:rPr lang="en-US" altLang="zh-TW"/>
              <a:t>Specify parameter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34539" y="6901248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4925" y="6886007"/>
            <a:ext cx="2920472" cy="353560"/>
          </a:xfrm>
        </p:spPr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B8697DE-D799-4338-99B4-8C0030A25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098557"/>
              </p:ext>
            </p:extLst>
          </p:nvPr>
        </p:nvGraphicFramePr>
        <p:xfrm>
          <a:off x="1905161" y="1278066"/>
          <a:ext cx="6058308" cy="5519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9718">
                  <a:extLst>
                    <a:ext uri="{9D8B030D-6E8A-4147-A177-3AD203B41FA5}">
                      <a16:colId xmlns:a16="http://schemas.microsoft.com/office/drawing/2014/main" val="2069166343"/>
                    </a:ext>
                  </a:extLst>
                </a:gridCol>
                <a:gridCol w="1009718">
                  <a:extLst>
                    <a:ext uri="{9D8B030D-6E8A-4147-A177-3AD203B41FA5}">
                      <a16:colId xmlns:a16="http://schemas.microsoft.com/office/drawing/2014/main" val="3921636339"/>
                    </a:ext>
                  </a:extLst>
                </a:gridCol>
                <a:gridCol w="1009718">
                  <a:extLst>
                    <a:ext uri="{9D8B030D-6E8A-4147-A177-3AD203B41FA5}">
                      <a16:colId xmlns:a16="http://schemas.microsoft.com/office/drawing/2014/main" val="1556155257"/>
                    </a:ext>
                  </a:extLst>
                </a:gridCol>
                <a:gridCol w="1009718">
                  <a:extLst>
                    <a:ext uri="{9D8B030D-6E8A-4147-A177-3AD203B41FA5}">
                      <a16:colId xmlns:a16="http://schemas.microsoft.com/office/drawing/2014/main" val="2742941101"/>
                    </a:ext>
                  </a:extLst>
                </a:gridCol>
                <a:gridCol w="1009718">
                  <a:extLst>
                    <a:ext uri="{9D8B030D-6E8A-4147-A177-3AD203B41FA5}">
                      <a16:colId xmlns:a16="http://schemas.microsoft.com/office/drawing/2014/main" val="2092688658"/>
                    </a:ext>
                  </a:extLst>
                </a:gridCol>
                <a:gridCol w="1009718">
                  <a:extLst>
                    <a:ext uri="{9D8B030D-6E8A-4147-A177-3AD203B41FA5}">
                      <a16:colId xmlns:a16="http://schemas.microsoft.com/office/drawing/2014/main" val="3163605348"/>
                    </a:ext>
                  </a:extLst>
                </a:gridCol>
              </a:tblGrid>
              <a:tr h="419901">
                <a:tc rowSpan="4" gridSpan="3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domain convolution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NWIN_H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hopsize_H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49758"/>
                  </a:ext>
                </a:extLst>
              </a:tr>
              <a:tr h="419901"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606062"/>
                  </a:ext>
                </a:extLst>
              </a:tr>
              <a:tr h="419901"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pts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894221"/>
                  </a:ext>
                </a:extLst>
              </a:tr>
              <a:tr h="419901"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959220"/>
                  </a:ext>
                </a:extLst>
              </a:tr>
              <a:tr h="10800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84408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with short window, source with long window</a:t>
                      </a:r>
                      <a:endParaRPr lang="en-US" sz="1400" u="none" strike="noStrike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(Ref)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1605530"/>
                  </a:ext>
                </a:extLst>
              </a:tr>
              <a:tr h="41990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NWIN_H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hopsize_H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NWIN_H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hopsize_H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337709"/>
                  </a:ext>
                </a:extLst>
              </a:tr>
              <a:tr h="41990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628330"/>
                  </a:ext>
                </a:extLst>
              </a:tr>
              <a:tr h="41990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pts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pts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3991534"/>
                  </a:ext>
                </a:extLst>
              </a:tr>
              <a:tr h="41990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5183665"/>
                  </a:ext>
                </a:extLst>
              </a:tr>
              <a:tr h="10800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 short window with </a:t>
                      </a:r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half </a:t>
                      </a:r>
                      <a:r>
                        <a:rPr lang="en-US" altLang="zh-TW" sz="1400" u="none" strike="noStrike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 long window with half </a:t>
                      </a:r>
                      <a:r>
                        <a:rPr lang="en-US" sz="1400" u="none" strike="noStrike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3221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96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25835330-81AD-4691-B305-A0DC54B08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779" y="4122347"/>
            <a:ext cx="3600000" cy="27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CA20AC1-B9C9-41CA-9C22-AC026B5AA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779" y="753331"/>
            <a:ext cx="3600000" cy="27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07F7DDD-9010-4013-8FC7-11EC5C8B7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39" y="4124835"/>
            <a:ext cx="3600000" cy="270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1" y="121920"/>
            <a:ext cx="7123429" cy="633276"/>
          </a:xfrm>
        </p:spPr>
        <p:txBody>
          <a:bodyPr/>
          <a:lstStyle/>
          <a:p>
            <a:r>
              <a:rPr lang="en-US" altLang="zh-TW"/>
              <a:t>ATF estimation (1)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8317C6-4AD0-49F6-88D5-538DC8A7505F}"/>
              </a:ext>
            </a:extLst>
          </p:cNvPr>
          <p:cNvSpPr txBox="1"/>
          <p:nvPr/>
        </p:nvSpPr>
        <p:spPr>
          <a:xfrm>
            <a:off x="1946297" y="3514571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B4FED-E340-406B-8D7B-A8780E493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839" y="776675"/>
            <a:ext cx="3600000" cy="270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2592568-3817-4171-A88E-35597DF7CE0D}"/>
              </a:ext>
            </a:extLst>
          </p:cNvPr>
          <p:cNvSpPr txBox="1"/>
          <p:nvPr/>
        </p:nvSpPr>
        <p:spPr>
          <a:xfrm>
            <a:off x="4393516" y="3485439"/>
            <a:ext cx="144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altLang="zh-TW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0.2s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2A64DE-61D0-44FD-B417-797FD7402227}"/>
              </a:ext>
            </a:extLst>
          </p:cNvPr>
          <p:cNvSpPr txBox="1"/>
          <p:nvPr/>
        </p:nvSpPr>
        <p:spPr>
          <a:xfrm>
            <a:off x="7300603" y="351457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EE5BE9-33D3-4AC7-874D-E726862FB72D}"/>
              </a:ext>
            </a:extLst>
          </p:cNvPr>
          <p:cNvSpPr txBox="1"/>
          <p:nvPr/>
        </p:nvSpPr>
        <p:spPr>
          <a:xfrm>
            <a:off x="1277045" y="687661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short window with half </a:t>
            </a:r>
            <a:r>
              <a:rPr lang="en-US" altLang="zh-TW" sz="14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216F82-335F-4005-BD58-A9BBEDAD33EF}"/>
              </a:ext>
            </a:extLst>
          </p:cNvPr>
          <p:cNvSpPr txBox="1"/>
          <p:nvPr/>
        </p:nvSpPr>
        <p:spPr>
          <a:xfrm>
            <a:off x="6210263" y="6854455"/>
            <a:ext cx="277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long window with half </a:t>
            </a:r>
            <a:r>
              <a:rPr lang="en-US" altLang="zh-TW" sz="14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E6E456F-2BD2-4E45-A3F7-0A1F03ECBE60}"/>
              </a:ext>
            </a:extLst>
          </p:cNvPr>
          <p:cNvSpPr txBox="1"/>
          <p:nvPr/>
        </p:nvSpPr>
        <p:spPr>
          <a:xfrm>
            <a:off x="6431737" y="4969893"/>
            <a:ext cx="2437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= 0.9607</a:t>
            </a:r>
            <a:endParaRPr lang="zh-TW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878AE8E-0DE8-4AC8-BCF0-B09490FBC158}"/>
              </a:ext>
            </a:extLst>
          </p:cNvPr>
          <p:cNvSpPr txBox="1"/>
          <p:nvPr/>
        </p:nvSpPr>
        <p:spPr>
          <a:xfrm>
            <a:off x="6557797" y="1662117"/>
            <a:ext cx="2437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= 0.8756</a:t>
            </a:r>
            <a:endParaRPr lang="zh-TW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DA89462-CBE3-4494-8B09-47D81CDE43B9}"/>
              </a:ext>
            </a:extLst>
          </p:cNvPr>
          <p:cNvSpPr txBox="1"/>
          <p:nvPr/>
        </p:nvSpPr>
        <p:spPr>
          <a:xfrm>
            <a:off x="1653421" y="4969893"/>
            <a:ext cx="2437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= 0.8932</a:t>
            </a:r>
            <a:endParaRPr lang="zh-TW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23E30471-09B3-4A3D-B999-7ABBE09790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830153"/>
              </p:ext>
            </p:extLst>
          </p:nvPr>
        </p:nvGraphicFramePr>
        <p:xfrm>
          <a:off x="4164153" y="144395"/>
          <a:ext cx="2880000" cy="897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7" imgW="3340080" imgH="1041120" progId="Equation.DSMT4">
                  <p:embed/>
                </p:oleObj>
              </mc:Choice>
              <mc:Fallback>
                <p:oleObj name="Equation" r:id="rId7" imgW="334008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64153" y="144395"/>
                        <a:ext cx="2880000" cy="8979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693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7864B5F-3C89-409A-8174-4D5929C1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020" y="777878"/>
            <a:ext cx="3600000" cy="27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808EAB2-A659-44DE-B438-0B1F807D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92" y="4113155"/>
            <a:ext cx="3600000" cy="270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AD6C16E-E37C-46D4-BFDA-830B27E13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020" y="4122347"/>
            <a:ext cx="3600000" cy="270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1" y="121920"/>
            <a:ext cx="7123429" cy="633276"/>
          </a:xfrm>
        </p:spPr>
        <p:txBody>
          <a:bodyPr/>
          <a:lstStyle/>
          <a:p>
            <a:r>
              <a:rPr lang="en-US" altLang="zh-TW"/>
              <a:t>ATF estimation (2)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8317C6-4AD0-49F6-88D5-538DC8A7505F}"/>
              </a:ext>
            </a:extLst>
          </p:cNvPr>
          <p:cNvSpPr txBox="1"/>
          <p:nvPr/>
        </p:nvSpPr>
        <p:spPr>
          <a:xfrm>
            <a:off x="1946297" y="3514571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592568-3817-4171-A88E-35597DF7CE0D}"/>
              </a:ext>
            </a:extLst>
          </p:cNvPr>
          <p:cNvSpPr txBox="1"/>
          <p:nvPr/>
        </p:nvSpPr>
        <p:spPr>
          <a:xfrm>
            <a:off x="4393516" y="3485439"/>
            <a:ext cx="144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altLang="zh-TW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2A64DE-61D0-44FD-B417-797FD7402227}"/>
              </a:ext>
            </a:extLst>
          </p:cNvPr>
          <p:cNvSpPr txBox="1"/>
          <p:nvPr/>
        </p:nvSpPr>
        <p:spPr>
          <a:xfrm>
            <a:off x="7300603" y="351457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EE5BE9-33D3-4AC7-874D-E726862FB72D}"/>
              </a:ext>
            </a:extLst>
          </p:cNvPr>
          <p:cNvSpPr txBox="1"/>
          <p:nvPr/>
        </p:nvSpPr>
        <p:spPr>
          <a:xfrm>
            <a:off x="1277045" y="687661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short window with half </a:t>
            </a:r>
            <a:r>
              <a:rPr lang="en-US" altLang="zh-TW" sz="14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216F82-335F-4005-BD58-A9BBEDAD33EF}"/>
              </a:ext>
            </a:extLst>
          </p:cNvPr>
          <p:cNvSpPr txBox="1"/>
          <p:nvPr/>
        </p:nvSpPr>
        <p:spPr>
          <a:xfrm>
            <a:off x="6210263" y="6854455"/>
            <a:ext cx="277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long window with half </a:t>
            </a:r>
            <a:r>
              <a:rPr lang="en-US" altLang="zh-TW" sz="14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C3980D-69CC-4A87-822F-A2592E305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292" y="770317"/>
            <a:ext cx="3600000" cy="270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1CBC111-4BDD-40F9-93F7-61FA71ED4225}"/>
              </a:ext>
            </a:extLst>
          </p:cNvPr>
          <p:cNvSpPr txBox="1"/>
          <p:nvPr/>
        </p:nvSpPr>
        <p:spPr>
          <a:xfrm>
            <a:off x="6431737" y="4969893"/>
            <a:ext cx="2437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= 0.8364</a:t>
            </a:r>
            <a:endParaRPr lang="zh-TW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A773A4A-DC62-4CFD-9724-A8213469A9ED}"/>
              </a:ext>
            </a:extLst>
          </p:cNvPr>
          <p:cNvSpPr txBox="1"/>
          <p:nvPr/>
        </p:nvSpPr>
        <p:spPr>
          <a:xfrm>
            <a:off x="6546564" y="1602742"/>
            <a:ext cx="2437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= 0.7466</a:t>
            </a:r>
            <a:endParaRPr lang="zh-TW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32F7C1F-7234-4CE6-89D1-E63B81D73E36}"/>
              </a:ext>
            </a:extLst>
          </p:cNvPr>
          <p:cNvSpPr txBox="1"/>
          <p:nvPr/>
        </p:nvSpPr>
        <p:spPr>
          <a:xfrm>
            <a:off x="1653421" y="5109212"/>
            <a:ext cx="2437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= 0.8438</a:t>
            </a:r>
            <a:endParaRPr lang="zh-TW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" name="物件 24">
            <a:extLst>
              <a:ext uri="{FF2B5EF4-FFF2-40B4-BE49-F238E27FC236}">
                <a16:creationId xmlns:a16="http://schemas.microsoft.com/office/drawing/2014/main" id="{A3796F32-E232-4CE1-8952-B064F9814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91851"/>
              </p:ext>
            </p:extLst>
          </p:nvPr>
        </p:nvGraphicFramePr>
        <p:xfrm>
          <a:off x="4164153" y="144394"/>
          <a:ext cx="2880000" cy="897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7" imgW="3340080" imgH="1041120" progId="Equation.DSMT4">
                  <p:embed/>
                </p:oleObj>
              </mc:Choice>
              <mc:Fallback>
                <p:oleObj name="Equation" r:id="rId7" imgW="3340080" imgH="104112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23E30471-09B3-4A3D-B999-7ABBE09790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64153" y="144394"/>
                        <a:ext cx="2880000" cy="897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76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62867EC-0025-4239-A135-DCF12A4F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17" y="4124236"/>
            <a:ext cx="3600000" cy="270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C0B160-3BBC-4F12-88EE-C90F7C224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632" y="782463"/>
            <a:ext cx="3600000" cy="27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0A6CC8-30E8-4C97-A7FF-63836B330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228" y="4063290"/>
            <a:ext cx="3600000" cy="270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1" y="121920"/>
            <a:ext cx="7123429" cy="633276"/>
          </a:xfrm>
        </p:spPr>
        <p:txBody>
          <a:bodyPr/>
          <a:lstStyle/>
          <a:p>
            <a:r>
              <a:rPr lang="en-US" altLang="zh-TW"/>
              <a:t>ATF estimation (3)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8317C6-4AD0-49F6-88D5-538DC8A7505F}"/>
              </a:ext>
            </a:extLst>
          </p:cNvPr>
          <p:cNvSpPr txBox="1"/>
          <p:nvPr/>
        </p:nvSpPr>
        <p:spPr>
          <a:xfrm>
            <a:off x="1946297" y="3514571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592568-3817-4171-A88E-35597DF7CE0D}"/>
              </a:ext>
            </a:extLst>
          </p:cNvPr>
          <p:cNvSpPr txBox="1"/>
          <p:nvPr/>
        </p:nvSpPr>
        <p:spPr>
          <a:xfrm>
            <a:off x="4393516" y="3485439"/>
            <a:ext cx="144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altLang="zh-TW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0.6s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2A64DE-61D0-44FD-B417-797FD7402227}"/>
              </a:ext>
            </a:extLst>
          </p:cNvPr>
          <p:cNvSpPr txBox="1"/>
          <p:nvPr/>
        </p:nvSpPr>
        <p:spPr>
          <a:xfrm>
            <a:off x="7300603" y="351457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EE5BE9-33D3-4AC7-874D-E726862FB72D}"/>
              </a:ext>
            </a:extLst>
          </p:cNvPr>
          <p:cNvSpPr txBox="1"/>
          <p:nvPr/>
        </p:nvSpPr>
        <p:spPr>
          <a:xfrm>
            <a:off x="1277045" y="687661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short window with half </a:t>
            </a:r>
            <a:r>
              <a:rPr lang="en-US" altLang="zh-TW" sz="14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216F82-335F-4005-BD58-A9BBEDAD33EF}"/>
              </a:ext>
            </a:extLst>
          </p:cNvPr>
          <p:cNvSpPr txBox="1"/>
          <p:nvPr/>
        </p:nvSpPr>
        <p:spPr>
          <a:xfrm>
            <a:off x="6210263" y="6854455"/>
            <a:ext cx="277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long window with half </a:t>
            </a:r>
            <a:r>
              <a:rPr lang="en-US" altLang="zh-TW" sz="1400" u="none" strike="noStrike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F4B6455-1376-457B-B8B1-0DA2082FB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17" y="785439"/>
            <a:ext cx="3600000" cy="270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DB343FA-F1FE-4A20-B912-8B8D88310C8F}"/>
              </a:ext>
            </a:extLst>
          </p:cNvPr>
          <p:cNvSpPr txBox="1"/>
          <p:nvPr/>
        </p:nvSpPr>
        <p:spPr>
          <a:xfrm>
            <a:off x="6557797" y="4905459"/>
            <a:ext cx="2437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= 0.8044</a:t>
            </a:r>
            <a:endParaRPr lang="zh-TW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A229C3E-BF06-46D7-8628-3C431A853E53}"/>
              </a:ext>
            </a:extLst>
          </p:cNvPr>
          <p:cNvSpPr txBox="1"/>
          <p:nvPr/>
        </p:nvSpPr>
        <p:spPr>
          <a:xfrm>
            <a:off x="6546564" y="1652536"/>
            <a:ext cx="2437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= 0.6531</a:t>
            </a:r>
            <a:endParaRPr lang="zh-TW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5ABD08C-C7CD-4F05-B262-5624A979C2C5}"/>
              </a:ext>
            </a:extLst>
          </p:cNvPr>
          <p:cNvSpPr txBox="1"/>
          <p:nvPr/>
        </p:nvSpPr>
        <p:spPr>
          <a:xfrm>
            <a:off x="1478000" y="5059347"/>
            <a:ext cx="2437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= 0.8215</a:t>
            </a:r>
            <a:endParaRPr lang="zh-TW" alt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物件 23">
            <a:extLst>
              <a:ext uri="{FF2B5EF4-FFF2-40B4-BE49-F238E27FC236}">
                <a16:creationId xmlns:a16="http://schemas.microsoft.com/office/drawing/2014/main" id="{6E6E81AD-DBC7-40AE-8570-FD78DFF88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701447"/>
              </p:ext>
            </p:extLst>
          </p:nvPr>
        </p:nvGraphicFramePr>
        <p:xfrm>
          <a:off x="4164153" y="144394"/>
          <a:ext cx="2880000" cy="897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7" imgW="3340080" imgH="1041120" progId="Equation.DSMT4">
                  <p:embed/>
                </p:oleObj>
              </mc:Choice>
              <mc:Fallback>
                <p:oleObj name="Equation" r:id="rId7" imgW="3340080" imgH="104112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23E30471-09B3-4A3D-B999-7ABBE09790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64153" y="144394"/>
                        <a:ext cx="2880000" cy="897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226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1" y="121920"/>
            <a:ext cx="7123429" cy="633276"/>
          </a:xfrm>
        </p:spPr>
        <p:txBody>
          <a:bodyPr/>
          <a:lstStyle/>
          <a:p>
            <a:r>
              <a:rPr lang="en-US" altLang="zh-TW"/>
              <a:t>Source prediction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B49ACD6-4AC5-4DFD-B0FD-D849C6799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051536"/>
              </p:ext>
            </p:extLst>
          </p:nvPr>
        </p:nvGraphicFramePr>
        <p:xfrm>
          <a:off x="500909" y="1296337"/>
          <a:ext cx="9423855" cy="53416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890">
                  <a:extLst>
                    <a:ext uri="{9D8B030D-6E8A-4147-A177-3AD203B41FA5}">
                      <a16:colId xmlns:a16="http://schemas.microsoft.com/office/drawing/2014/main" val="50011320"/>
                    </a:ext>
                  </a:extLst>
                </a:gridCol>
                <a:gridCol w="1894362">
                  <a:extLst>
                    <a:ext uri="{9D8B030D-6E8A-4147-A177-3AD203B41FA5}">
                      <a16:colId xmlns:a16="http://schemas.microsoft.com/office/drawing/2014/main" val="588117491"/>
                    </a:ext>
                  </a:extLst>
                </a:gridCol>
                <a:gridCol w="2183201">
                  <a:extLst>
                    <a:ext uri="{9D8B030D-6E8A-4147-A177-3AD203B41FA5}">
                      <a16:colId xmlns:a16="http://schemas.microsoft.com/office/drawing/2014/main" val="737305707"/>
                    </a:ext>
                  </a:extLst>
                </a:gridCol>
                <a:gridCol w="2183201">
                  <a:extLst>
                    <a:ext uri="{9D8B030D-6E8A-4147-A177-3AD203B41FA5}">
                      <a16:colId xmlns:a16="http://schemas.microsoft.com/office/drawing/2014/main" val="3738135211"/>
                    </a:ext>
                  </a:extLst>
                </a:gridCol>
                <a:gridCol w="2183201">
                  <a:extLst>
                    <a:ext uri="{9D8B030D-6E8A-4147-A177-3AD203B41FA5}">
                      <a16:colId xmlns:a16="http://schemas.microsoft.com/office/drawing/2014/main" val="101972336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algn="ctr" rtl="0" fontAlgn="ctr"/>
                      <a:endParaRPr lang="en-US" altLang="zh-TW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 short window with half hopsize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 long window with half hopsize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01060"/>
                  </a:ext>
                </a:extLst>
              </a:tr>
              <a:tr h="81089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40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0.2</a:t>
                      </a:r>
                    </a:p>
                    <a:p>
                      <a:pPr algn="ctr" rtl="0" fontAlgn="ctr"/>
                      <a:endParaRPr lang="en-US" sz="140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 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initialize with ground-truth source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474155"/>
                  </a:ext>
                </a:extLst>
              </a:tr>
              <a:tr h="810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 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 with DAS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877306"/>
                  </a:ext>
                </a:extLst>
              </a:tr>
              <a:tr h="81089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40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0.4</a:t>
                      </a:r>
                    </a:p>
                    <a:p>
                      <a:pPr algn="ctr" rtl="0" fontAlgn="ctr"/>
                      <a:endParaRPr lang="en-US" sz="140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 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 with ground-truth source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2441725"/>
                  </a:ext>
                </a:extLst>
              </a:tr>
              <a:tr h="810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 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 with DAS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395301"/>
                  </a:ext>
                </a:extLst>
              </a:tr>
              <a:tr h="81089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40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</a:t>
                      </a:r>
                    </a:p>
                    <a:p>
                      <a:pPr algn="ctr" rtl="0" fontAlgn="ctr"/>
                      <a:endParaRPr lang="en-US" sz="140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 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 with ground-truth source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574606"/>
                  </a:ext>
                </a:extLst>
              </a:tr>
              <a:tr h="810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lang="en-US" altLang="zh-TW" sz="1400" 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sz="1400" i="1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 </a:t>
                      </a: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initialize with DAS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16645"/>
                  </a:ext>
                </a:extLst>
              </a:tr>
            </a:tbl>
          </a:graphicData>
        </a:graphic>
      </p:graphicFrame>
      <p:graphicFrame>
        <p:nvGraphicFramePr>
          <p:cNvPr id="13" name="表格 17">
            <a:extLst>
              <a:ext uri="{FF2B5EF4-FFF2-40B4-BE49-F238E27FC236}">
                <a16:creationId xmlns:a16="http://schemas.microsoft.com/office/drawing/2014/main" id="{B89D7CFB-5EFF-4891-ADFD-C4EA80EDC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758"/>
              </p:ext>
            </p:extLst>
          </p:nvPr>
        </p:nvGraphicFramePr>
        <p:xfrm>
          <a:off x="3928188" y="241225"/>
          <a:ext cx="2850761" cy="78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104">
                  <a:extLst>
                    <a:ext uri="{9D8B030D-6E8A-4147-A177-3AD203B41FA5}">
                      <a16:colId xmlns:a16="http://schemas.microsoft.com/office/drawing/2014/main" val="53432995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335763956"/>
                    </a:ext>
                  </a:extLst>
                </a:gridCol>
              </a:tblGrid>
              <a:tr h="78454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source</a:t>
                      </a:r>
                      <a:endParaRPr lang="zh-TW" altLang="en-US" sz="14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6217407"/>
                  </a:ext>
                </a:extLst>
              </a:tr>
            </a:tbl>
          </a:graphicData>
        </a:graphic>
      </p:graphicFrame>
      <p:pic>
        <p:nvPicPr>
          <p:cNvPr id="47" name="y-0.6">
            <a:hlinkClick r:id="" action="ppaction://media"/>
            <a:extLst>
              <a:ext uri="{FF2B5EF4-FFF2-40B4-BE49-F238E27FC236}">
                <a16:creationId xmlns:a16="http://schemas.microsoft.com/office/drawing/2014/main" id="{29BFC88C-4D56-48BA-8C9B-67E7A83EFF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68636" y="5804807"/>
            <a:ext cx="609600" cy="609600"/>
          </a:xfrm>
          <a:prstGeom prst="rect">
            <a:avLst/>
          </a:prstGeom>
        </p:spPr>
      </p:pic>
      <p:pic>
        <p:nvPicPr>
          <p:cNvPr id="48" name="y-0.4">
            <a:hlinkClick r:id="" action="ppaction://media"/>
            <a:extLst>
              <a:ext uri="{FF2B5EF4-FFF2-40B4-BE49-F238E27FC236}">
                <a16:creationId xmlns:a16="http://schemas.microsoft.com/office/drawing/2014/main" id="{304F6949-80B3-485C-8B9D-05110E3953E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68636" y="4208948"/>
            <a:ext cx="609600" cy="609600"/>
          </a:xfrm>
          <a:prstGeom prst="rect">
            <a:avLst/>
          </a:prstGeom>
        </p:spPr>
      </p:pic>
      <p:pic>
        <p:nvPicPr>
          <p:cNvPr id="49" name="y-0.2">
            <a:hlinkClick r:id="" action="ppaction://media"/>
            <a:extLst>
              <a:ext uri="{FF2B5EF4-FFF2-40B4-BE49-F238E27FC236}">
                <a16:creationId xmlns:a16="http://schemas.microsoft.com/office/drawing/2014/main" id="{0434CDCF-F60F-4E2C-9AF1-FE207CB2F8D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768636" y="2613089"/>
            <a:ext cx="609600" cy="609600"/>
          </a:xfrm>
          <a:prstGeom prst="rect">
            <a:avLst/>
          </a:prstGeom>
        </p:spPr>
      </p:pic>
      <p:pic>
        <p:nvPicPr>
          <p:cNvPr id="50" name="source_predict-0.6x2048x2048x1024x2048x2048x1024-A_mode=RssRsy-RssRsy_ini_mode=S_hat_save">
            <a:hlinkClick r:id="" action="ppaction://media"/>
            <a:extLst>
              <a:ext uri="{FF2B5EF4-FFF2-40B4-BE49-F238E27FC236}">
                <a16:creationId xmlns:a16="http://schemas.microsoft.com/office/drawing/2014/main" id="{B0251C8F-06F8-414F-B84F-7D37A8D70A8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603311" y="5960126"/>
            <a:ext cx="609600" cy="609600"/>
          </a:xfrm>
          <a:prstGeom prst="rect">
            <a:avLst/>
          </a:prstGeom>
        </p:spPr>
      </p:pic>
      <p:pic>
        <p:nvPicPr>
          <p:cNvPr id="51" name="source_predict-0.6x2048x2048x1024x2048x2048x1024-A_mode=RssRsy-RssRsy_ini_mode=S">
            <a:hlinkClick r:id="" action="ppaction://media"/>
            <a:extLst>
              <a:ext uri="{FF2B5EF4-FFF2-40B4-BE49-F238E27FC236}">
                <a16:creationId xmlns:a16="http://schemas.microsoft.com/office/drawing/2014/main" id="{9132FD3A-B1A4-42F6-A8D4-32D6F1F0AC7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603311" y="5114184"/>
            <a:ext cx="609600" cy="609600"/>
          </a:xfrm>
          <a:prstGeom prst="rect">
            <a:avLst/>
          </a:prstGeom>
        </p:spPr>
      </p:pic>
      <p:pic>
        <p:nvPicPr>
          <p:cNvPr id="52" name="source_predict-0.6x64x2048x64x2048x2048x64-A_mode=RssRsy-RssRsy_ini_mode=S_hat_save">
            <a:hlinkClick r:id="" action="ppaction://media"/>
            <a:extLst>
              <a:ext uri="{FF2B5EF4-FFF2-40B4-BE49-F238E27FC236}">
                <a16:creationId xmlns:a16="http://schemas.microsoft.com/office/drawing/2014/main" id="{16F2F96D-B7D8-4067-88FF-7B8E9759736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193332" y="5960126"/>
            <a:ext cx="609600" cy="609600"/>
          </a:xfrm>
          <a:prstGeom prst="rect">
            <a:avLst/>
          </a:prstGeom>
        </p:spPr>
      </p:pic>
      <p:pic>
        <p:nvPicPr>
          <p:cNvPr id="53" name="source_predict-0.6x64x2048x64x2048x2048x64-A_mode=RssRsy-RssRsy_ini_mode=S">
            <a:hlinkClick r:id="" action="ppaction://media"/>
            <a:extLst>
              <a:ext uri="{FF2B5EF4-FFF2-40B4-BE49-F238E27FC236}">
                <a16:creationId xmlns:a16="http://schemas.microsoft.com/office/drawing/2014/main" id="{454B12BE-BC84-45E9-B724-0540DA76107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190999" y="5079955"/>
            <a:ext cx="609600" cy="609600"/>
          </a:xfrm>
          <a:prstGeom prst="rect">
            <a:avLst/>
          </a:prstGeom>
        </p:spPr>
      </p:pic>
      <p:pic>
        <p:nvPicPr>
          <p:cNvPr id="54" name="source_predict-0.4x64x2048x64x2048x2048x64-A_mode=RssRsy-RssRsy_ini_mode=S_hat_save">
            <a:hlinkClick r:id="" action="ppaction://media"/>
            <a:extLst>
              <a:ext uri="{FF2B5EF4-FFF2-40B4-BE49-F238E27FC236}">
                <a16:creationId xmlns:a16="http://schemas.microsoft.com/office/drawing/2014/main" id="{BB0A840C-55D6-44CF-B079-163A0C3BC50C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190999" y="4268622"/>
            <a:ext cx="609600" cy="609600"/>
          </a:xfrm>
          <a:prstGeom prst="rect">
            <a:avLst/>
          </a:prstGeom>
        </p:spPr>
      </p:pic>
      <p:pic>
        <p:nvPicPr>
          <p:cNvPr id="55" name="source_predict-0.4x64x2048x64x2048x2048x64-A_mode=RssRsy-RssRsy_ini_mode=S">
            <a:hlinkClick r:id="" action="ppaction://media"/>
            <a:extLst>
              <a:ext uri="{FF2B5EF4-FFF2-40B4-BE49-F238E27FC236}">
                <a16:creationId xmlns:a16="http://schemas.microsoft.com/office/drawing/2014/main" id="{1D7C2E35-8B0C-453D-A794-D8D29348B006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190999" y="3475831"/>
            <a:ext cx="609600" cy="609600"/>
          </a:xfrm>
          <a:prstGeom prst="rect">
            <a:avLst/>
          </a:prstGeom>
        </p:spPr>
      </p:pic>
      <p:pic>
        <p:nvPicPr>
          <p:cNvPr id="56" name="source_predict-0.4x64x2048x32x64x2048x32-A_mode=RssRsy-RssRsy_ini_mode=S_hat_save">
            <a:hlinkClick r:id="" action="ppaction://media"/>
            <a:extLst>
              <a:ext uri="{FF2B5EF4-FFF2-40B4-BE49-F238E27FC236}">
                <a16:creationId xmlns:a16="http://schemas.microsoft.com/office/drawing/2014/main" id="{6C0CA3AC-264D-4F8F-B1C1-2CCFD0E0B4F8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374428" y="4321772"/>
            <a:ext cx="609600" cy="609600"/>
          </a:xfrm>
          <a:prstGeom prst="rect">
            <a:avLst/>
          </a:prstGeom>
        </p:spPr>
      </p:pic>
      <p:pic>
        <p:nvPicPr>
          <p:cNvPr id="57" name="source_predict-0.4x64x2048x32x64x2048x32-A_mode=RssRsy-RssRsy_ini_mode=S">
            <a:hlinkClick r:id="" action="ppaction://media"/>
            <a:extLst>
              <a:ext uri="{FF2B5EF4-FFF2-40B4-BE49-F238E27FC236}">
                <a16:creationId xmlns:a16="http://schemas.microsoft.com/office/drawing/2014/main" id="{6EB8EEB7-4F35-4241-9874-35A46DD40148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397155" y="3475831"/>
            <a:ext cx="609600" cy="609600"/>
          </a:xfrm>
          <a:prstGeom prst="rect">
            <a:avLst/>
          </a:prstGeom>
        </p:spPr>
      </p:pic>
      <p:pic>
        <p:nvPicPr>
          <p:cNvPr id="58" name="source_predict-0.2x64x2048x64x2048x2048x64-A_mode=RssRsy-RssRsy_ini_mode=S_hat_save">
            <a:hlinkClick r:id="" action="ppaction://media"/>
            <a:extLst>
              <a:ext uri="{FF2B5EF4-FFF2-40B4-BE49-F238E27FC236}">
                <a16:creationId xmlns:a16="http://schemas.microsoft.com/office/drawing/2014/main" id="{25634389-BC71-4019-A6DA-8C3D587A21E3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190999" y="2683040"/>
            <a:ext cx="609600" cy="609600"/>
          </a:xfrm>
          <a:prstGeom prst="rect">
            <a:avLst/>
          </a:prstGeom>
        </p:spPr>
      </p:pic>
      <p:pic>
        <p:nvPicPr>
          <p:cNvPr id="59" name="source_predict-0.2x64x2048x64x2048x2048x64-A_mode=RssRsy-RssRsy_ini_mode=S">
            <a:hlinkClick r:id="" action="ppaction://media"/>
            <a:extLst>
              <a:ext uri="{FF2B5EF4-FFF2-40B4-BE49-F238E27FC236}">
                <a16:creationId xmlns:a16="http://schemas.microsoft.com/office/drawing/2014/main" id="{1AA02ADC-B919-4F0B-B31F-5D5FFE9AC0BC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4190999" y="1830450"/>
            <a:ext cx="609600" cy="609600"/>
          </a:xfrm>
          <a:prstGeom prst="rect">
            <a:avLst/>
          </a:prstGeom>
        </p:spPr>
      </p:pic>
      <p:pic>
        <p:nvPicPr>
          <p:cNvPr id="60" name="source_predict-0.2x64x2048x32x64x2048x32-A_mode=RssRsy-RssRsy_ini_mode=S_hat_save">
            <a:hlinkClick r:id="" action="ppaction://media"/>
            <a:extLst>
              <a:ext uri="{FF2B5EF4-FFF2-40B4-BE49-F238E27FC236}">
                <a16:creationId xmlns:a16="http://schemas.microsoft.com/office/drawing/2014/main" id="{107F84E3-B9BE-4F4D-A3AE-245842B39AB5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374428" y="2683040"/>
            <a:ext cx="609600" cy="609600"/>
          </a:xfrm>
          <a:prstGeom prst="rect">
            <a:avLst/>
          </a:prstGeom>
        </p:spPr>
      </p:pic>
      <p:pic>
        <p:nvPicPr>
          <p:cNvPr id="61" name="source_predict-0.2x64x2048x32x64x2048x32-A_mode=RssRsy-RssRsy_ini_mode=S">
            <a:hlinkClick r:id="" action="ppaction://media"/>
            <a:extLst>
              <a:ext uri="{FF2B5EF4-FFF2-40B4-BE49-F238E27FC236}">
                <a16:creationId xmlns:a16="http://schemas.microsoft.com/office/drawing/2014/main" id="{6AB062F0-9004-46FD-9D5D-9DFFAC777ECB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6374428" y="1889999"/>
            <a:ext cx="609600" cy="609600"/>
          </a:xfrm>
          <a:prstGeom prst="rect">
            <a:avLst/>
          </a:prstGeom>
        </p:spPr>
      </p:pic>
      <p:pic>
        <p:nvPicPr>
          <p:cNvPr id="62" name="source_predict-0.4x2048x2048x1024x2048x2048x1024-A_mode=RssRsy-RssRsy_ini_mode=S_hat_save">
            <a:hlinkClick r:id="" action="ppaction://media"/>
            <a:extLst>
              <a:ext uri="{FF2B5EF4-FFF2-40B4-BE49-F238E27FC236}">
                <a16:creationId xmlns:a16="http://schemas.microsoft.com/office/drawing/2014/main" id="{C2A6A02E-ED67-4AD8-8B64-8127C07F27E2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557857" y="4297913"/>
            <a:ext cx="609600" cy="609600"/>
          </a:xfrm>
          <a:prstGeom prst="rect">
            <a:avLst/>
          </a:prstGeom>
        </p:spPr>
      </p:pic>
      <p:pic>
        <p:nvPicPr>
          <p:cNvPr id="63" name="source_predict-0.4x2048x2048x1024x2048x2048x1024-A_mode=RssRsy-RssRsy_ini_mode=S">
            <a:hlinkClick r:id="" action="ppaction://media"/>
            <a:extLst>
              <a:ext uri="{FF2B5EF4-FFF2-40B4-BE49-F238E27FC236}">
                <a16:creationId xmlns:a16="http://schemas.microsoft.com/office/drawing/2014/main" id="{87961C59-E5AA-4464-BCC6-2E0517286FE9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557857" y="3507610"/>
            <a:ext cx="609600" cy="609600"/>
          </a:xfrm>
          <a:prstGeom prst="rect">
            <a:avLst/>
          </a:prstGeom>
        </p:spPr>
      </p:pic>
      <p:pic>
        <p:nvPicPr>
          <p:cNvPr id="64" name="source_predict-0.2x2048x2048x1024x2048x2048x1024-A_mode=RssRsy-RssRsy_ini_mode=S_hat_save">
            <a:hlinkClick r:id="" action="ppaction://media"/>
            <a:extLst>
              <a:ext uri="{FF2B5EF4-FFF2-40B4-BE49-F238E27FC236}">
                <a16:creationId xmlns:a16="http://schemas.microsoft.com/office/drawing/2014/main" id="{46A96851-1CDC-4163-929C-378CC85893F0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564728" y="2661669"/>
            <a:ext cx="609600" cy="609600"/>
          </a:xfrm>
          <a:prstGeom prst="rect">
            <a:avLst/>
          </a:prstGeom>
        </p:spPr>
      </p:pic>
      <p:pic>
        <p:nvPicPr>
          <p:cNvPr id="65" name="source_predict-0.2x2048x2048x1024x2048x2048x1024-A_mode=RssRsy-RssRsy_ini_mode=S">
            <a:hlinkClick r:id="" action="ppaction://media"/>
            <a:extLst>
              <a:ext uri="{FF2B5EF4-FFF2-40B4-BE49-F238E27FC236}">
                <a16:creationId xmlns:a16="http://schemas.microsoft.com/office/drawing/2014/main" id="{53298B83-EEEF-470C-BF56-2D021164CE45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8557857" y="1841332"/>
            <a:ext cx="609600" cy="609600"/>
          </a:xfrm>
          <a:prstGeom prst="rect">
            <a:avLst/>
          </a:prstGeom>
        </p:spPr>
      </p:pic>
      <p:pic>
        <p:nvPicPr>
          <p:cNvPr id="66" name="source">
            <a:hlinkClick r:id="" action="ppaction://media"/>
            <a:extLst>
              <a:ext uri="{FF2B5EF4-FFF2-40B4-BE49-F238E27FC236}">
                <a16:creationId xmlns:a16="http://schemas.microsoft.com/office/drawing/2014/main" id="{DAB3D1B0-0454-4AFF-AA47-BFF37F8E12EE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42"/>
          <a:stretch>
            <a:fillRect/>
          </a:stretch>
        </p:blipFill>
        <p:spPr>
          <a:xfrm>
            <a:off x="5893369" y="3137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8015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1"/>
            <a:ext cx="7123429" cy="633276"/>
          </a:xfrm>
        </p:spPr>
        <p:txBody>
          <a:bodyPr/>
          <a:lstStyle/>
          <a:p>
            <a:r>
              <a:rPr lang="en-US" altLang="zh-TW"/>
              <a:t>Conclusion </a:t>
            </a:r>
            <a:endParaRPr lang="en-US" altLang="zh-TW" sz="280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4F7B7EC2-0840-478F-8486-BE7687BE9885}"/>
              </a:ext>
            </a:extLst>
          </p:cNvPr>
          <p:cNvSpPr txBox="1">
            <a:spLocks/>
          </p:cNvSpPr>
          <p:nvPr/>
        </p:nvSpPr>
        <p:spPr>
          <a:xfrm>
            <a:off x="711200" y="1271577"/>
            <a:ext cx="9401473" cy="501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0">
                <a:cs typeface="Times New Roman" panose="02020603050405020304" pitchFamily="18" charset="0"/>
              </a:rPr>
              <a:t>If window length is long enough compared with reverberation time, ATF</a:t>
            </a:r>
            <a:r>
              <a:rPr lang="zh-TW" altLang="en-US" sz="2000" b="0">
                <a:cs typeface="Times New Roman" panose="02020603050405020304" pitchFamily="18" charset="0"/>
              </a:rPr>
              <a:t> </a:t>
            </a:r>
            <a:r>
              <a:rPr lang="en-US" altLang="zh-TW" sz="2000" b="0">
                <a:cs typeface="Times New Roman" panose="02020603050405020304" pitchFamily="18" charset="0"/>
              </a:rPr>
              <a:t>estimation will peform precisely for first frame, also source prediction will peform satisfactorily.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Because</a:t>
            </a:r>
            <a:r>
              <a:rPr lang="en-US" altLang="zh-TW" sz="2000" b="0" i="1">
                <a:cs typeface="Times New Roman" panose="02020603050405020304" pitchFamily="18" charset="0"/>
              </a:rPr>
              <a:t> </a:t>
            </a:r>
            <a:r>
              <a:rPr lang="en-US" altLang="zh-TW" sz="2000" i="1">
                <a:cs typeface="Times New Roman" panose="02020603050405020304" pitchFamily="18" charset="0"/>
              </a:rPr>
              <a:t>R</a:t>
            </a:r>
            <a:r>
              <a:rPr lang="en-US" altLang="zh-TW" sz="2000" b="0" i="1">
                <a:cs typeface="Times New Roman" panose="02020603050405020304" pitchFamily="18" charset="0"/>
              </a:rPr>
              <a:t>ss</a:t>
            </a:r>
            <a:r>
              <a:rPr lang="en-US" altLang="zh-TW" sz="2000" i="1">
                <a:cs typeface="Times New Roman" panose="02020603050405020304" pitchFamily="18" charset="0"/>
              </a:rPr>
              <a:t> R</a:t>
            </a:r>
            <a:r>
              <a:rPr lang="en-US" altLang="zh-TW" sz="2000" b="0" i="1">
                <a:cs typeface="Times New Roman" panose="02020603050405020304" pitchFamily="18" charset="0"/>
              </a:rPr>
              <a:t>sy</a:t>
            </a:r>
            <a:r>
              <a:rPr lang="en-US" altLang="zh-TW" sz="2000">
                <a:cs typeface="Times New Roman" panose="02020603050405020304" pitchFamily="18" charset="0"/>
              </a:rPr>
              <a:t> </a:t>
            </a:r>
            <a:r>
              <a:rPr lang="en-US" altLang="zh-TW" sz="2000" b="0">
                <a:cs typeface="Times New Roman" panose="02020603050405020304" pitchFamily="18" charset="0"/>
              </a:rPr>
              <a:t>initialize with DAS is limited by NFFT, it will peform terribly</a:t>
            </a:r>
            <a:r>
              <a:rPr lang="zh-TW" altLang="en-US" sz="2000" b="0">
                <a:cs typeface="Times New Roman" panose="02020603050405020304" pitchFamily="18" charset="0"/>
              </a:rPr>
              <a:t> </a:t>
            </a:r>
            <a:r>
              <a:rPr lang="en-US" altLang="zh-TW" sz="2000" b="0">
                <a:cs typeface="Times New Roman" panose="02020603050405020304" pitchFamily="18" charset="0"/>
              </a:rPr>
              <a:t>for long reverberation time.</a:t>
            </a:r>
          </a:p>
          <a:p>
            <a:endParaRPr lang="en-US" altLang="zh-TW" sz="2000" b="0">
              <a:cs typeface="Times New Roman" panose="02020603050405020304" pitchFamily="18" charset="0"/>
            </a:endParaRPr>
          </a:p>
          <a:p>
            <a:endParaRPr lang="en-US" altLang="zh-TW" sz="2000" b="0">
              <a:cs typeface="Times New Roman" panose="02020603050405020304" pitchFamily="18" charset="0"/>
            </a:endParaRPr>
          </a:p>
          <a:p>
            <a:endParaRPr lang="en-US" altLang="zh-TW" sz="2000" b="0">
              <a:cs typeface="Times New Roman" panose="02020603050405020304" pitchFamily="18" charset="0"/>
            </a:endParaRPr>
          </a:p>
          <a:p>
            <a:endParaRPr lang="en-US" altLang="zh-TW" sz="20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14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210685</TotalTime>
  <Words>523</Words>
  <Application>Microsoft Office PowerPoint</Application>
  <PresentationFormat>自訂</PresentationFormat>
  <Paragraphs>150</Paragraphs>
  <Slides>11</Slides>
  <Notes>1</Notes>
  <HiddenSlides>0</HiddenSlides>
  <MMClips>20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Times New Roman</vt:lpstr>
      <vt:lpstr>Wingdings</vt:lpstr>
      <vt:lpstr>Office 佈景主題</vt:lpstr>
      <vt:lpstr>MathType 6.0 Equation</vt:lpstr>
      <vt:lpstr>CTF model for long reverberation   Date：2022. 05. 17</vt:lpstr>
      <vt:lpstr>Outline</vt:lpstr>
      <vt:lpstr>Simulation setting</vt:lpstr>
      <vt:lpstr>Specify parameter</vt:lpstr>
      <vt:lpstr>ATF estimation (1)</vt:lpstr>
      <vt:lpstr>ATF estimation (2)</vt:lpstr>
      <vt:lpstr>ATF estimation (3)</vt:lpstr>
      <vt:lpstr>Source prediction</vt:lpstr>
      <vt:lpstr>Conclusion 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2564</cp:revision>
  <dcterms:created xsi:type="dcterms:W3CDTF">2012-11-25T05:37:01Z</dcterms:created>
  <dcterms:modified xsi:type="dcterms:W3CDTF">2023-05-24T10:34:08Z</dcterms:modified>
</cp:coreProperties>
</file>